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4" r:id="rId20"/>
  </p:sldIdLst>
  <p:sldSz cx="18288000" cy="10287000"/>
  <p:notesSz cx="6858000" cy="9144000"/>
  <p:embeddedFontLst>
    <p:embeddedFont>
      <p:font typeface="Agrandir Narrow" panose="020B0604020202020204" charset="0"/>
      <p:regular r:id="rId21"/>
    </p:embeddedFont>
    <p:embeddedFont>
      <p:font typeface="Agrandir Narrow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Days" panose="02000505050000020004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Intro" panose="02000000000000000000" charset="0"/>
      <p:regular r:id="rId27"/>
    </p:embeddedFont>
    <p:embeddedFont>
      <p:font typeface="JetBrains Mono" panose="020B0604020202020204" charset="0"/>
      <p:regular r:id="rId28"/>
    </p:embeddedFont>
    <p:embeddedFont>
      <p:font typeface="Open Sauce Light" panose="020B0604020202020204" charset="0"/>
      <p:regular r:id="rId29"/>
    </p:embeddedFont>
    <p:embeddedFont>
      <p:font typeface="Open Sauce Medium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974693"/>
            <a:ext cx="10797668" cy="3292808"/>
            <a:chOff x="0" y="0"/>
            <a:chExt cx="14396891" cy="4390410"/>
          </a:xfrm>
        </p:grpSpPr>
        <p:sp>
          <p:nvSpPr>
            <p:cNvPr id="4" name="TextBox 4"/>
            <p:cNvSpPr txBox="1"/>
            <p:nvPr/>
          </p:nvSpPr>
          <p:spPr>
            <a:xfrm>
              <a:off x="0" y="514350"/>
              <a:ext cx="14396891" cy="3876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65"/>
                </a:lnSpc>
              </a:pPr>
              <a:r>
                <a:rPr lang="en-US" sz="13160" spc="-460">
                  <a:solidFill>
                    <a:srgbClr val="C5386D"/>
                  </a:solidFill>
                  <a:latin typeface="Intro"/>
                  <a:ea typeface="Intro"/>
                  <a:cs typeface="Intro"/>
                  <a:sym typeface="Intro"/>
                </a:rPr>
                <a:t>SMA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293915" y="-2347817"/>
              <a:ext cx="8102977" cy="3966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14400" y="2193528"/>
            <a:ext cx="5867400" cy="7710963"/>
          </a:xfrm>
          <a:custGeom>
            <a:avLst/>
            <a:gdLst/>
            <a:ahLst/>
            <a:cxnLst/>
            <a:rect l="l" t="t" r="r" b="b"/>
            <a:pathLst>
              <a:path w="3289514" h="7710963">
                <a:moveTo>
                  <a:pt x="0" y="0"/>
                </a:moveTo>
                <a:lnTo>
                  <a:pt x="3289514" y="0"/>
                </a:lnTo>
                <a:lnTo>
                  <a:pt x="328951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59" b="-44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85800" y="0"/>
            <a:ext cx="15218773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Refinement and Transfer Based on Keyword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6800" y="2807166"/>
            <a:ext cx="8799024" cy="7066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STRESS (N/MM?)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STRESS (N/MM7)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E=29500 MPA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Y=285 MPA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0 0.01 0.02 0.03 0.04 0.05 0.06 0.07 0.08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STRAIN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(A) LOWER ELASTIC MODULUS AND YIELD STRESS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0 0.01 0.02 0.03 0.04 0.05 0.06 0.07 0.08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STRAIN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(B) OPTIMUM ELASTIC MODULUS AND YIELD STRESS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LOOO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800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STRESS (N/MM?)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200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0 0.01 0.02 0.03 O04 0.05 0.06 0.07 0.08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endParaRPr lang="en-US" sz="1699" spc="67" dirty="0">
              <a:solidFill>
                <a:srgbClr val="F5F5F5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STRAIN</a:t>
            </a:r>
          </a:p>
          <a:p>
            <a:pPr algn="l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(C) HIGHER ELASTIC MODULUS AND YIELD STRESS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30827" y="647810"/>
            <a:ext cx="1108155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Refinement and Transfer Based on Keyword Extraction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B4AE1-CFB9-D439-3CE9-04437887A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8" y="3029803"/>
            <a:ext cx="7208690" cy="6262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503AA-3B6F-7A35-AAA4-E4F513FEC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19" y="3029803"/>
            <a:ext cx="10354181" cy="4571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47810"/>
            <a:ext cx="110815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Seperating Refined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968896" y="7712248"/>
            <a:ext cx="18281006" cy="3092105"/>
            <a:chOff x="0" y="0"/>
            <a:chExt cx="24374675" cy="412280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42875"/>
              <a:ext cx="24374675" cy="4080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77"/>
                </a:lnSpc>
              </a:pPr>
              <a:r>
                <a:rPr lang="en-US" sz="3483" dirty="0">
                  <a:solidFill>
                    <a:schemeClr val="bg1"/>
                  </a:solidFill>
                  <a:latin typeface="Impact"/>
                  <a:ea typeface="Impact"/>
                  <a:cs typeface="Impact"/>
                  <a:sym typeface="Impact"/>
                </a:rPr>
                <a:t>Total Images are 4909 and Level 1 are 1883 and Level 2 are 724 </a:t>
              </a:r>
            </a:p>
            <a:p>
              <a:pPr algn="ctr">
                <a:lnSpc>
                  <a:spcPts val="4877"/>
                </a:lnSpc>
              </a:pPr>
              <a:endParaRPr lang="en-US" sz="3483" dirty="0">
                <a:solidFill>
                  <a:srgbClr val="FFCE00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algn="ctr">
                <a:lnSpc>
                  <a:spcPts val="4877"/>
                </a:lnSpc>
              </a:pPr>
              <a:endParaRPr lang="en-US" sz="3483" dirty="0">
                <a:solidFill>
                  <a:srgbClr val="FFCE00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algn="ctr">
                <a:lnSpc>
                  <a:spcPts val="4877"/>
                </a:lnSpc>
              </a:pPr>
              <a:endParaRPr lang="en-US" sz="3483" dirty="0">
                <a:solidFill>
                  <a:srgbClr val="FFCE00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algn="ctr">
                <a:lnSpc>
                  <a:spcPts val="4877"/>
                </a:lnSpc>
                <a:spcBef>
                  <a:spcPct val="0"/>
                </a:spcBef>
              </a:pPr>
              <a:endParaRPr lang="en-US" sz="3483" dirty="0">
                <a:solidFill>
                  <a:srgbClr val="FFCE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718471"/>
              <a:ext cx="24374675" cy="404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94122-9060-0F4D-CFA8-B7940666B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7" y="2218996"/>
            <a:ext cx="11307517" cy="48904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8700" y="1757285"/>
            <a:ext cx="6978421" cy="7710963"/>
          </a:xfrm>
          <a:custGeom>
            <a:avLst/>
            <a:gdLst/>
            <a:ahLst/>
            <a:cxnLst/>
            <a:rect l="l" t="t" r="r" b="b"/>
            <a:pathLst>
              <a:path w="6978421" h="7710963">
                <a:moveTo>
                  <a:pt x="0" y="0"/>
                </a:moveTo>
                <a:lnTo>
                  <a:pt x="6978421" y="0"/>
                </a:lnTo>
                <a:lnTo>
                  <a:pt x="6978421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1757285"/>
            <a:ext cx="6939866" cy="7710963"/>
          </a:xfrm>
          <a:custGeom>
            <a:avLst/>
            <a:gdLst/>
            <a:ahLst/>
            <a:cxnLst/>
            <a:rect l="l" t="t" r="r" b="b"/>
            <a:pathLst>
              <a:path w="6939866" h="7710963">
                <a:moveTo>
                  <a:pt x="0" y="0"/>
                </a:moveTo>
                <a:lnTo>
                  <a:pt x="6939866" y="0"/>
                </a:lnTo>
                <a:lnTo>
                  <a:pt x="6939866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30827" y="647810"/>
            <a:ext cx="110815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Seperating Refined Images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30827" y="1793384"/>
            <a:ext cx="7727138" cy="5501397"/>
          </a:xfrm>
          <a:custGeom>
            <a:avLst/>
            <a:gdLst/>
            <a:ahLst/>
            <a:cxnLst/>
            <a:rect l="l" t="t" r="r" b="b"/>
            <a:pathLst>
              <a:path w="7727138" h="5501397">
                <a:moveTo>
                  <a:pt x="0" y="0"/>
                </a:moveTo>
                <a:lnTo>
                  <a:pt x="7727139" y="0"/>
                </a:lnTo>
                <a:lnTo>
                  <a:pt x="7727139" y="5501397"/>
                </a:lnTo>
                <a:lnTo>
                  <a:pt x="0" y="550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04" b="-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44000" y="1793384"/>
            <a:ext cx="6929087" cy="5501397"/>
          </a:xfrm>
          <a:custGeom>
            <a:avLst/>
            <a:gdLst/>
            <a:ahLst/>
            <a:cxnLst/>
            <a:rect l="l" t="t" r="r" b="b"/>
            <a:pathLst>
              <a:path w="6929087" h="5501397">
                <a:moveTo>
                  <a:pt x="0" y="0"/>
                </a:moveTo>
                <a:lnTo>
                  <a:pt x="6929087" y="0"/>
                </a:lnTo>
                <a:lnTo>
                  <a:pt x="6929087" y="5501397"/>
                </a:lnTo>
                <a:lnTo>
                  <a:pt x="0" y="550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00" b="-8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30827" y="647810"/>
            <a:ext cx="110815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Seperating Refined Images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34788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30826" y="647810"/>
            <a:ext cx="17047573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Refine the Images for the extraction of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0" y="2247900"/>
            <a:ext cx="6477000" cy="5469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Label a Data Set Containing images with Graph and train them on a Convolutional Neural Network Model.</a:t>
            </a:r>
            <a:endParaRPr lang="en-IN" dirty="0"/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CNN image classification model  to classify images with graph which will further refine our data set.</a:t>
            </a:r>
          </a:p>
          <a:p>
            <a:pPr marL="457200" indent="-457200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5F5F5"/>
                </a:solidFill>
                <a:latin typeface="Canva Sans"/>
                <a:ea typeface="Canva Sans"/>
                <a:cs typeface="Canva Sans"/>
                <a:sym typeface="Canva Sans"/>
              </a:rPr>
              <a:t>It will help in obtaining the X-Y Label from the graphs </a:t>
            </a: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F5F5F5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F5F5F5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3" name="Picture 12" descr="A diagram of a complex function&#10;&#10;Description automatically generated with medium confidence">
            <a:extLst>
              <a:ext uri="{FF2B5EF4-FFF2-40B4-BE49-F238E27FC236}">
                <a16:creationId xmlns:a16="http://schemas.microsoft.com/office/drawing/2014/main" id="{AB1B60BD-843A-FFC8-0C43-2ECD96FAF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76900"/>
            <a:ext cx="9127010" cy="3794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3F85E6-31F9-205B-ED3A-DC8FC417BDD1}"/>
              </a:ext>
            </a:extLst>
          </p:cNvPr>
          <p:cNvSpPr txBox="1"/>
          <p:nvPr/>
        </p:nvSpPr>
        <p:spPr>
          <a:xfrm>
            <a:off x="5817350" y="4598126"/>
            <a:ext cx="482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Sample Image</a:t>
            </a:r>
          </a:p>
        </p:txBody>
      </p:sp>
      <p:pic>
        <p:nvPicPr>
          <p:cNvPr id="18" name="Picture 17" descr="A graph of a strain&#10;&#10;Description automatically generated">
            <a:extLst>
              <a:ext uri="{FF2B5EF4-FFF2-40B4-BE49-F238E27FC236}">
                <a16:creationId xmlns:a16="http://schemas.microsoft.com/office/drawing/2014/main" id="{BD319FC3-170A-AC75-1802-7413AA45A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7" y="6819900"/>
            <a:ext cx="1206957" cy="897126"/>
          </a:xfrm>
          <a:prstGeom prst="rect">
            <a:avLst/>
          </a:prstGeom>
        </p:spPr>
      </p:pic>
      <p:pic>
        <p:nvPicPr>
          <p:cNvPr id="19" name="Picture 18" descr="A graph showing the strain of a strain&#10;&#10;Description automatically generated with medium confidence">
            <a:extLst>
              <a:ext uri="{FF2B5EF4-FFF2-40B4-BE49-F238E27FC236}">
                <a16:creationId xmlns:a16="http://schemas.microsoft.com/office/drawing/2014/main" id="{7E931E86-6A10-173A-7C46-E5BB9A118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11" y="2259726"/>
            <a:ext cx="5454139" cy="31885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21231" y="-3986943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583580" y="-580238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498261" y="3087401"/>
            <a:ext cx="7400688" cy="3545709"/>
          </a:xfrm>
          <a:custGeom>
            <a:avLst/>
            <a:gdLst/>
            <a:ahLst/>
            <a:cxnLst/>
            <a:rect l="l" t="t" r="r" b="b"/>
            <a:pathLst>
              <a:path w="7400688" h="3545709">
                <a:moveTo>
                  <a:pt x="0" y="0"/>
                </a:moveTo>
                <a:lnTo>
                  <a:pt x="7400688" y="0"/>
                </a:lnTo>
                <a:lnTo>
                  <a:pt x="7400688" y="3545710"/>
                </a:lnTo>
                <a:lnTo>
                  <a:pt x="0" y="354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360474" y="556267"/>
            <a:ext cx="10625" cy="107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1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22316" y="603892"/>
            <a:ext cx="1517755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4542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Identification of X-Y Labels Present in the Graph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83547" y="6933364"/>
            <a:ext cx="5286240" cy="48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 spc="11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FUNCTION   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829B3-A071-BF4F-30B6-95710929D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06" y="1678307"/>
            <a:ext cx="7752863" cy="7310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20922-88A6-F654-4145-2A0911674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382" y="7545570"/>
            <a:ext cx="4467405" cy="1420102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AFAD7021-E202-8A21-C66E-F2290AC56DB0}"/>
              </a:ext>
            </a:extLst>
          </p:cNvPr>
          <p:cNvSpPr txBox="1"/>
          <p:nvPr/>
        </p:nvSpPr>
        <p:spPr>
          <a:xfrm>
            <a:off x="8108199" y="2539729"/>
            <a:ext cx="528624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 spc="11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INPUT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30827" y="647810"/>
            <a:ext cx="15958166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Future Plans &amp;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2662" y="2257042"/>
            <a:ext cx="8297938" cy="5963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Implement  a model to obtain the data points from the graph . But it may not accurately predict the transition temperature.</a:t>
            </a: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Other option, to look out the value of Transition temperature in Research Article can be accessed by DOI mapped with image.</a:t>
            </a: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Implementation approach:</a:t>
            </a:r>
          </a:p>
          <a:p>
            <a:pPr lvl="1">
              <a:lnSpc>
                <a:spcPts val="3079"/>
              </a:lnSpc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Search for the element composition in image or in caption and perform search operation in paper as with paragraph having keywords</a:t>
            </a:r>
          </a:p>
          <a:p>
            <a:pPr lvl="1">
              <a:lnSpc>
                <a:spcPts val="3079"/>
              </a:lnSpc>
            </a:pPr>
            <a:r>
              <a:rPr lang="en-US" sz="2799" spc="111" dirty="0" err="1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Eg</a:t>
            </a: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 . “ temperature , </a:t>
            </a:r>
            <a:r>
              <a:rPr lang="en-US" sz="2799" spc="111" dirty="0" err="1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NiTi</a:t>
            </a: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“  </a:t>
            </a: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  <a:p>
            <a:pPr>
              <a:lnSpc>
                <a:spcPts val="3079"/>
              </a:lnSpc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0F7458-70A1-3631-4C83-D0C7A9B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41" y="8029958"/>
            <a:ext cx="10492152" cy="1325898"/>
          </a:xfrm>
          <a:prstGeom prst="rect">
            <a:avLst/>
          </a:prstGeom>
        </p:spPr>
      </p:pic>
      <p:pic>
        <p:nvPicPr>
          <p:cNvPr id="14" name="Picture 13" descr="A graph showing the strain of a strain&#10;&#10;Description automatically generated with medium confidence">
            <a:extLst>
              <a:ext uri="{FF2B5EF4-FFF2-40B4-BE49-F238E27FC236}">
                <a16:creationId xmlns:a16="http://schemas.microsoft.com/office/drawing/2014/main" id="{9D96C5DA-30AF-C6AC-E64E-3896D2BBA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85" y="2257042"/>
            <a:ext cx="7857615" cy="45936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30827" y="647810"/>
            <a:ext cx="15958166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826" y="2095500"/>
            <a:ext cx="7979773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Extraction of Data from the Tables in research papers </a:t>
            </a: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  <a:p>
            <a:pPr marL="457200" indent="-4572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799" spc="111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Dealing with images with multiple graphs Image cropping in bulk </a:t>
            </a:r>
          </a:p>
          <a:p>
            <a:pPr>
              <a:lnSpc>
                <a:spcPts val="3079"/>
              </a:lnSpc>
            </a:pPr>
            <a:endParaRPr lang="en-US" sz="2799" spc="111" dirty="0">
              <a:solidFill>
                <a:srgbClr val="FFFFFF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29D7F9-4BBF-40EB-696E-3BF8319E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032" y="1077297"/>
            <a:ext cx="6139907" cy="5065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5091D-A1F7-4765-BCDD-25975B3D7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861" y="6730168"/>
            <a:ext cx="4001148" cy="3398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9F768-AE66-6E9B-BAB1-E226896BB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214" y="4403755"/>
            <a:ext cx="5842539" cy="53979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7A17B4-6CEA-2A89-5AEF-8E5769C2D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5081" y="6765374"/>
            <a:ext cx="3578908" cy="3363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808C57-F107-EC1D-86A1-C6615DD9D0F6}"/>
              </a:ext>
            </a:extLst>
          </p:cNvPr>
          <p:cNvSpPr txBox="1"/>
          <p:nvPr/>
        </p:nvSpPr>
        <p:spPr>
          <a:xfrm>
            <a:off x="8288518" y="6163406"/>
            <a:ext cx="5004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Improper Splitting of images</a:t>
            </a:r>
          </a:p>
        </p:txBody>
      </p:sp>
    </p:spTree>
    <p:extLst>
      <p:ext uri="{BB962C8B-B14F-4D97-AF65-F5344CB8AC3E}">
        <p14:creationId xmlns:p14="http://schemas.microsoft.com/office/powerpoint/2010/main" val="393251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3546716" y="2721685"/>
            <a:ext cx="22847325" cy="13625314"/>
          </a:xfrm>
          <a:custGeom>
            <a:avLst/>
            <a:gdLst/>
            <a:ahLst/>
            <a:cxnLst/>
            <a:rect l="l" t="t" r="r" b="b"/>
            <a:pathLst>
              <a:path w="22847325" h="13625314">
                <a:moveTo>
                  <a:pt x="0" y="0"/>
                </a:moveTo>
                <a:lnTo>
                  <a:pt x="22847325" y="0"/>
                </a:lnTo>
                <a:lnTo>
                  <a:pt x="22847325" y="13625314"/>
                </a:lnTo>
                <a:lnTo>
                  <a:pt x="0" y="1362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428240" y="3144942"/>
            <a:ext cx="11991747" cy="5542077"/>
            <a:chOff x="0" y="0"/>
            <a:chExt cx="3281853" cy="1516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1853" cy="1516733"/>
            </a:xfrm>
            <a:custGeom>
              <a:avLst/>
              <a:gdLst/>
              <a:ahLst/>
              <a:cxnLst/>
              <a:rect l="l" t="t" r="r" b="b"/>
              <a:pathLst>
                <a:path w="3281853" h="1516733">
                  <a:moveTo>
                    <a:pt x="0" y="0"/>
                  </a:moveTo>
                  <a:lnTo>
                    <a:pt x="3281853" y="0"/>
                  </a:lnTo>
                  <a:lnTo>
                    <a:pt x="3281853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81853" cy="1554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687512" y="3439890"/>
            <a:ext cx="3214311" cy="4017888"/>
          </a:xfrm>
          <a:custGeom>
            <a:avLst/>
            <a:gdLst/>
            <a:ahLst/>
            <a:cxnLst/>
            <a:rect l="l" t="t" r="r" b="b"/>
            <a:pathLst>
              <a:path w="3214311" h="4017888">
                <a:moveTo>
                  <a:pt x="0" y="0"/>
                </a:moveTo>
                <a:lnTo>
                  <a:pt x="3214311" y="0"/>
                </a:lnTo>
                <a:lnTo>
                  <a:pt x="3214311" y="4017889"/>
                </a:lnTo>
                <a:lnTo>
                  <a:pt x="0" y="4017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799" t="-76481" r="-32914" b="-776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920498" y="3420458"/>
            <a:ext cx="3181100" cy="3976375"/>
          </a:xfrm>
          <a:custGeom>
            <a:avLst/>
            <a:gdLst/>
            <a:ahLst/>
            <a:cxnLst/>
            <a:rect l="l" t="t" r="r" b="b"/>
            <a:pathLst>
              <a:path w="3181100" h="3976375">
                <a:moveTo>
                  <a:pt x="0" y="0"/>
                </a:moveTo>
                <a:lnTo>
                  <a:pt x="3181100" y="0"/>
                </a:lnTo>
                <a:lnTo>
                  <a:pt x="3181100" y="3976375"/>
                </a:lnTo>
                <a:lnTo>
                  <a:pt x="0" y="397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080" r="-313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144088" y="3420458"/>
            <a:ext cx="3190496" cy="3988120"/>
          </a:xfrm>
          <a:custGeom>
            <a:avLst/>
            <a:gdLst/>
            <a:ahLst/>
            <a:cxnLst/>
            <a:rect l="l" t="t" r="r" b="b"/>
            <a:pathLst>
              <a:path w="3190496" h="3988120">
                <a:moveTo>
                  <a:pt x="0" y="0"/>
                </a:moveTo>
                <a:lnTo>
                  <a:pt x="3190496" y="0"/>
                </a:lnTo>
                <a:lnTo>
                  <a:pt x="3190496" y="3988121"/>
                </a:lnTo>
                <a:lnTo>
                  <a:pt x="0" y="398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56" t="-43289" r="-1784" b="-1206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034745" y="7675176"/>
            <a:ext cx="3409182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Prathamesh Ladhe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8166" y="7675176"/>
            <a:ext cx="3288491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Arvind Devkate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7512" y="7675176"/>
            <a:ext cx="2918588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Aman Nigam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05790" y="1339422"/>
            <a:ext cx="12211269" cy="180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27"/>
              </a:lnSpc>
            </a:pPr>
            <a:r>
              <a:rPr lang="en-US" sz="10515" spc="2103">
                <a:solidFill>
                  <a:srgbClr val="04203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</a:t>
            </a:r>
            <a:r>
              <a:rPr lang="en-US" sz="10515" spc="2103">
                <a:solidFill>
                  <a:srgbClr val="FF313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Downloading XMLs using Scopus API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4264" y="5405651"/>
            <a:ext cx="2739678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XML Parsing and CSV Export for Image and Caption Extraction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Keyword Highlighting in Captions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Downloading and Storing Highlighted Images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3044" y="7666072"/>
            <a:ext cx="2097071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Image Refinement and Transfer Based on Keyword Extraction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2880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26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88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917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2736" y="7666072"/>
            <a:ext cx="209707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Seperating Refined Images</a:t>
            </a:r>
          </a:p>
          <a:p>
            <a:pPr algn="ctr">
              <a:lnSpc>
                <a:spcPts val="2646"/>
              </a:lnSpc>
            </a:pPr>
            <a:endParaRPr lang="en-US" sz="180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2429" y="7666072"/>
            <a:ext cx="2097071" cy="97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Extracting the X-Y Labels from the graphs</a:t>
            </a:r>
            <a:endParaRPr lang="en-US" sz="1800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62122" y="7666072"/>
            <a:ext cx="2097071" cy="63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 Plans </a:t>
            </a:r>
          </a:p>
          <a:p>
            <a:pPr algn="ctr">
              <a:lnSpc>
                <a:spcPts val="2646"/>
              </a:lnSpc>
            </a:pP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and Challenges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6918738" y="-635872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936287" y="2867744"/>
            <a:ext cx="3498826" cy="6871226"/>
          </a:xfrm>
          <a:custGeom>
            <a:avLst/>
            <a:gdLst/>
            <a:ahLst/>
            <a:cxnLst/>
            <a:rect l="l" t="t" r="r" b="b"/>
            <a:pathLst>
              <a:path w="3498826" h="6871226">
                <a:moveTo>
                  <a:pt x="0" y="0"/>
                </a:moveTo>
                <a:lnTo>
                  <a:pt x="3498826" y="0"/>
                </a:lnTo>
                <a:lnTo>
                  <a:pt x="3498826" y="6871226"/>
                </a:lnTo>
                <a:lnTo>
                  <a:pt x="0" y="68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0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630827" y="3733884"/>
            <a:ext cx="8691607" cy="5770058"/>
          </a:xfrm>
          <a:custGeom>
            <a:avLst/>
            <a:gdLst/>
            <a:ahLst/>
            <a:cxnLst/>
            <a:rect l="l" t="t" r="r" b="b"/>
            <a:pathLst>
              <a:path w="8691607" h="5770058">
                <a:moveTo>
                  <a:pt x="0" y="0"/>
                </a:moveTo>
                <a:lnTo>
                  <a:pt x="8691607" y="0"/>
                </a:lnTo>
                <a:lnTo>
                  <a:pt x="8691607" y="5770058"/>
                </a:lnTo>
                <a:lnTo>
                  <a:pt x="0" y="577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30827" y="688615"/>
            <a:ext cx="98344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Downloading XMLs using APIs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0827" y="1932015"/>
            <a:ext cx="102323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Obtaining CSV from Scopus having paper DOIs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878986" y="2801069"/>
            <a:ext cx="102323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Getting XMLs using Scopus APIs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543F57-2F66-26D4-4816-A34836B8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7463" y="3063317"/>
            <a:ext cx="2281491" cy="6808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02881" y="-309426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88615"/>
            <a:ext cx="1695506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XML Parsing and CSV Export for Image and Caption Extraction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646" y="2762794"/>
            <a:ext cx="6525755" cy="823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Extracting image locators, captions, and metadata.</a:t>
            </a:r>
          </a:p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Cleaning and processing the captions.</a:t>
            </a:r>
          </a:p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Writing the extracted data to CSV files.</a:t>
            </a:r>
          </a:p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Adding a column with constructed URLs for the images and saving the final CSV.</a:t>
            </a: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81331-2404-0AA6-10B7-60853F8B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28" y="2762794"/>
            <a:ext cx="10226926" cy="623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3507673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02881" y="-309426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623677" y="2645416"/>
            <a:ext cx="12893042" cy="3320097"/>
          </a:xfrm>
          <a:custGeom>
            <a:avLst/>
            <a:gdLst/>
            <a:ahLst/>
            <a:cxnLst/>
            <a:rect l="l" t="t" r="r" b="b"/>
            <a:pathLst>
              <a:path w="12893042" h="3320097">
                <a:moveTo>
                  <a:pt x="0" y="0"/>
                </a:moveTo>
                <a:lnTo>
                  <a:pt x="12893041" y="0"/>
                </a:lnTo>
                <a:lnTo>
                  <a:pt x="12893041" y="3320096"/>
                </a:lnTo>
                <a:lnTo>
                  <a:pt x="0" y="332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30827" y="688615"/>
            <a:ext cx="1695506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XML Parsing and CSV Export for Image and Caption Extraction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005CEA-F4D4-0456-2875-8D99F7513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7" y="2645416"/>
            <a:ext cx="2571551" cy="7368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9D6543-CFDF-3ABB-3D3C-F193313AB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803" y="6639133"/>
            <a:ext cx="13168162" cy="4115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02881" y="-309426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88615"/>
            <a:ext cx="110815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Keyword Highlighting in Captions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2387" y="1113113"/>
            <a:ext cx="4942316" cy="998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Defining a list of keywords to highlight in the captions.</a:t>
            </a:r>
          </a:p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Implementing a function to search for keywords in captions, highlight them if found.</a:t>
            </a:r>
          </a:p>
          <a:p>
            <a:pPr marL="705751" lvl="1" indent="-352875" algn="l">
              <a:lnSpc>
                <a:spcPts val="4576"/>
              </a:lnSpc>
              <a:buFont typeface="Arial"/>
              <a:buChar char="•"/>
            </a:pPr>
            <a:r>
              <a:rPr lang="en-US" sz="326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Applying the keyword highlighting function to each caption.</a:t>
            </a: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76"/>
              </a:lnSpc>
            </a:pPr>
            <a:endParaRPr lang="en-US" sz="326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F3FCD-81CE-C65A-0B98-4B8F7377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933700"/>
            <a:ext cx="11712844" cy="54248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02881" y="-309426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30827" y="1864687"/>
            <a:ext cx="16628473" cy="3736013"/>
          </a:xfrm>
          <a:custGeom>
            <a:avLst/>
            <a:gdLst/>
            <a:ahLst/>
            <a:cxnLst/>
            <a:rect l="l" t="t" r="r" b="b"/>
            <a:pathLst>
              <a:path w="16628473" h="2764041">
                <a:moveTo>
                  <a:pt x="0" y="0"/>
                </a:moveTo>
                <a:lnTo>
                  <a:pt x="16628473" y="0"/>
                </a:lnTo>
                <a:lnTo>
                  <a:pt x="16628473" y="2764042"/>
                </a:lnTo>
                <a:lnTo>
                  <a:pt x="0" y="2764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88615"/>
            <a:ext cx="110815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Keyword Highlighting in Captions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" y="6450764"/>
            <a:ext cx="162306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spc="67" dirty="0">
                <a:solidFill>
                  <a:srgbClr val="F5F5F5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(A) **STRESS**-**STRAIN**-TEMPERATURE CURVES DURING COMPLETE MULTISTEP THERMOMECHANICAL LOADING PROCESS. (B) **STRESS**-**STRAIN** CURVES IN MECHANICAL LOADING AND UNLOADING PROCESSES. (C) **STRAIN**-TEMPERATURE CURVES IN HEATING PROCESS.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47810"/>
            <a:ext cx="1108155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Downloading and Storing Highlighted Images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5600" y="2392155"/>
            <a:ext cx="9793185" cy="789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683" lvl="1" indent="-372341" algn="l">
              <a:lnSpc>
                <a:spcPts val="4828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Creates a directory (loc) with index i+1 to save images.</a:t>
            </a:r>
          </a:p>
          <a:p>
            <a:pPr marL="744683" lvl="1" indent="-372341" algn="l">
              <a:lnSpc>
                <a:spcPts val="4828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Filters dof to include rows where contains_keywords is 1.</a:t>
            </a:r>
          </a:p>
          <a:p>
            <a:pPr marL="744683" lvl="1" indent="-372341" algn="l">
              <a:lnSpc>
                <a:spcPts val="4828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Iterates through contain DataFrame, extracting image URLs (link).</a:t>
            </a:r>
          </a:p>
          <a:p>
            <a:pPr marL="744683" lvl="1" indent="-372341" algn="l">
              <a:lnSpc>
                <a:spcPts val="4828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Attempts to download images using requests.get(); saves to save_path if successful (status_code is 200).</a:t>
            </a:r>
          </a:p>
          <a:p>
            <a:pPr marL="744683" lvl="1" indent="-372341" algn="l">
              <a:lnSpc>
                <a:spcPts val="4828"/>
              </a:lnSpc>
              <a:buFont typeface="Arial"/>
              <a:buChar char="•"/>
            </a:pPr>
            <a:r>
              <a:rPr lang="en-US" sz="34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Implements error handling to manage exceptions during image download and provides error messages.</a:t>
            </a:r>
          </a:p>
          <a:p>
            <a:pPr algn="l">
              <a:lnSpc>
                <a:spcPts val="4828"/>
              </a:lnSpc>
            </a:pPr>
            <a:endParaRPr lang="en-US" sz="34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CE031E-A4CA-FE10-4B04-D4179841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16" y="2733373"/>
            <a:ext cx="7544688" cy="64761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12085688" y="1449320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3507673" y="-4466212"/>
            <a:ext cx="11245538" cy="18260885"/>
            <a:chOff x="0" y="0"/>
            <a:chExt cx="2961788" cy="480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4809451"/>
            </a:xfrm>
            <a:custGeom>
              <a:avLst/>
              <a:gdLst/>
              <a:ahLst/>
              <a:cxnLst/>
              <a:rect l="l" t="t" r="r" b="b"/>
              <a:pathLst>
                <a:path w="2961788" h="4809451">
                  <a:moveTo>
                    <a:pt x="0" y="0"/>
                  </a:moveTo>
                  <a:lnTo>
                    <a:pt x="2961788" y="0"/>
                  </a:lnTo>
                  <a:lnTo>
                    <a:pt x="2961788" y="4809451"/>
                  </a:lnTo>
                  <a:lnTo>
                    <a:pt x="0" y="4809451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483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923865">
            <a:off x="5170219" y="-47685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08834" y="2823490"/>
            <a:ext cx="10725546" cy="2721521"/>
          </a:xfrm>
          <a:custGeom>
            <a:avLst/>
            <a:gdLst/>
            <a:ahLst/>
            <a:cxnLst/>
            <a:rect l="l" t="t" r="r" b="b"/>
            <a:pathLst>
              <a:path w="10725546" h="2721521">
                <a:moveTo>
                  <a:pt x="0" y="0"/>
                </a:moveTo>
                <a:lnTo>
                  <a:pt x="10725546" y="0"/>
                </a:lnTo>
                <a:lnTo>
                  <a:pt x="10725546" y="2721521"/>
                </a:lnTo>
                <a:lnTo>
                  <a:pt x="0" y="272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30827" y="647810"/>
            <a:ext cx="1108155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Refinement and Transfer Based on Keyword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56374" y="971550"/>
            <a:ext cx="6787831" cy="908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356" lvl="1" indent="-327678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Sets the Tesseract OCR executable path for text extraction from images.</a:t>
            </a:r>
          </a:p>
          <a:p>
            <a:pPr marL="655356" lvl="1" indent="-327678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Defines keywords for text highlighting in OCR results.</a:t>
            </a:r>
          </a:p>
          <a:p>
            <a:pPr marL="655356" lvl="1" indent="-327678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Implements a function to highlight keywords in text extracted from images using OCR.</a:t>
            </a:r>
          </a:p>
          <a:p>
            <a:pPr marL="655356" lvl="1" indent="-327678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Processes images by enhancing contrast, extracting text using Tesseract OCR, and highlighting keywords in the extracted text.</a:t>
            </a:r>
          </a:p>
          <a:p>
            <a:pPr marL="655356" lvl="1" indent="-327678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Manages image processing errors and logs messages for troubleshooting.</a:t>
            </a:r>
          </a:p>
          <a:p>
            <a:pPr algn="l">
              <a:lnSpc>
                <a:spcPts val="4249"/>
              </a:lnSpc>
            </a:pPr>
            <a:endParaRPr lang="en-US" sz="303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684</Words>
  <Application>Microsoft Office PowerPoint</Application>
  <PresentationFormat>Custom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Agrandir Narrow Bold</vt:lpstr>
      <vt:lpstr>Open Sauce Light</vt:lpstr>
      <vt:lpstr>Intro</vt:lpstr>
      <vt:lpstr>Impact</vt:lpstr>
      <vt:lpstr>Canva Sans Bold</vt:lpstr>
      <vt:lpstr>Canva Sans</vt:lpstr>
      <vt:lpstr>Arial</vt:lpstr>
      <vt:lpstr>Agrandir Narrow</vt:lpstr>
      <vt:lpstr>JetBrains Mono</vt:lpstr>
      <vt:lpstr>Days</vt:lpstr>
      <vt:lpstr>Open Sauce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dc:creator>Arvind Devkate</dc:creator>
  <cp:lastModifiedBy>Arvind Devkate</cp:lastModifiedBy>
  <cp:revision>2</cp:revision>
  <dcterms:created xsi:type="dcterms:W3CDTF">2006-08-16T00:00:00Z</dcterms:created>
  <dcterms:modified xsi:type="dcterms:W3CDTF">2024-07-07T20:23:10Z</dcterms:modified>
  <dc:identifier>DAGKQD1FBXY</dc:identifier>
</cp:coreProperties>
</file>